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Arimo" panose="020B0604020202020204" charset="0"/>
      <p:regular r:id="rId19"/>
    </p:embeddedFont>
    <p:embeddedFont>
      <p:font typeface="Canva Sans Bold" panose="020B0604020202020204" charset="0"/>
      <p:regular r:id="rId20"/>
    </p:embeddedFont>
    <p:embeddedFont>
      <p:font typeface="Clear Sans" panose="020B0604020202020204" charset="0"/>
      <p:regular r:id="rId21"/>
    </p:embeddedFont>
    <p:embeddedFont>
      <p:font typeface="Clear Sans Bold" panose="020B0604020202020204" charset="0"/>
      <p:regular r:id="rId22"/>
    </p:embeddedFont>
    <p:embeddedFont>
      <p:font typeface="Clear Sans Medium" panose="020B0604020202020204" charset="0"/>
      <p:regular r:id="rId23"/>
    </p:embeddedFont>
    <p:embeddedFont>
      <p:font typeface="Hammersmith One" panose="02010703030501060504" pitchFamily="2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eg>
</file>

<file path=ppt/media/image40.pn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svg"/><Relationship Id="rId7" Type="http://schemas.openxmlformats.org/officeDocument/2006/relationships/image" Target="../media/image35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svg"/><Relationship Id="rId4" Type="http://schemas.openxmlformats.org/officeDocument/2006/relationships/image" Target="../media/image32.png"/><Relationship Id="rId9" Type="http://schemas.openxmlformats.org/officeDocument/2006/relationships/image" Target="../media/image3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slide" Target="slide11.xml"/><Relationship Id="rId1" Type="http://schemas.openxmlformats.org/officeDocument/2006/relationships/slideLayout" Target="../slideLayouts/slideLayout7.xml"/><Relationship Id="rId5" Type="http://schemas.openxmlformats.org/officeDocument/2006/relationships/slide" Target="slide5.xml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3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image" Target="../media/image2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Relationship Id="rId1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25.png"/><Relationship Id="rId7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337321" y="0"/>
            <a:ext cx="7950679" cy="8212377"/>
            <a:chOff x="0" y="0"/>
            <a:chExt cx="10600906" cy="1094983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7111" t="33901" r="153" b="2240"/>
            <a:stretch>
              <a:fillRect/>
            </a:stretch>
          </p:blipFill>
          <p:spPr>
            <a:xfrm>
              <a:off x="0" y="0"/>
              <a:ext cx="10600906" cy="10949836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0" y="8212377"/>
            <a:ext cx="18300430" cy="2091847"/>
          </a:xfrm>
          <a:prstGeom prst="rect">
            <a:avLst/>
          </a:prstGeom>
          <a:solidFill>
            <a:srgbClr val="1A237E"/>
          </a:solidFill>
        </p:spPr>
        <p:txBody>
          <a:bodyPr/>
          <a:lstStyle/>
          <a:p>
            <a:endParaRPr lang="en-PK"/>
          </a:p>
        </p:txBody>
      </p:sp>
      <p:grpSp>
        <p:nvGrpSpPr>
          <p:cNvPr id="5" name="Group 5"/>
          <p:cNvGrpSpPr/>
          <p:nvPr/>
        </p:nvGrpSpPr>
        <p:grpSpPr>
          <a:xfrm>
            <a:off x="1028700" y="3123074"/>
            <a:ext cx="8816336" cy="3455227"/>
            <a:chOff x="0" y="0"/>
            <a:chExt cx="11755115" cy="4606970"/>
          </a:xfrm>
        </p:grpSpPr>
        <p:sp>
          <p:nvSpPr>
            <p:cNvPr id="6" name="Freeform 6"/>
            <p:cNvSpPr/>
            <p:nvPr/>
          </p:nvSpPr>
          <p:spPr>
            <a:xfrm>
              <a:off x="0" y="2765976"/>
              <a:ext cx="11755115" cy="600956"/>
            </a:xfrm>
            <a:custGeom>
              <a:avLst/>
              <a:gdLst/>
              <a:ahLst/>
              <a:cxnLst/>
              <a:rect l="l" t="t" r="r" b="b"/>
              <a:pathLst>
                <a:path w="11755115" h="600956">
                  <a:moveTo>
                    <a:pt x="0" y="0"/>
                  </a:moveTo>
                  <a:lnTo>
                    <a:pt x="11755115" y="0"/>
                  </a:lnTo>
                  <a:lnTo>
                    <a:pt x="11755115" y="600956"/>
                  </a:lnTo>
                  <a:lnTo>
                    <a:pt x="0" y="6009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-160" t="-416615" b="-1442589"/>
              </a:stretch>
            </a:blipFill>
          </p:spPr>
          <p:txBody>
            <a:bodyPr/>
            <a:lstStyle/>
            <a:p>
              <a:endParaRPr lang="en-PK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33350"/>
              <a:ext cx="11755115" cy="22948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2960"/>
                </a:lnSpc>
                <a:spcBef>
                  <a:spcPct val="0"/>
                </a:spcBef>
              </a:pPr>
              <a:r>
                <a:rPr lang="en-US" sz="12000" spc="-120">
                  <a:solidFill>
                    <a:srgbClr val="000000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Project Plan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908892"/>
              <a:ext cx="11755115" cy="6980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Build. Share. Earn. Learn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" y="2976969"/>
            <a:ext cx="6354850" cy="7310031"/>
            <a:chOff x="0" y="0"/>
            <a:chExt cx="8473133" cy="974670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6973" t="231" r="23850" b="4978"/>
            <a:stretch>
              <a:fillRect/>
            </a:stretch>
          </p:blipFill>
          <p:spPr>
            <a:xfrm>
              <a:off x="0" y="0"/>
              <a:ext cx="8473133" cy="9746708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0" y="0"/>
            <a:ext cx="18288000" cy="2996019"/>
          </a:xfrm>
          <a:prstGeom prst="rect">
            <a:avLst/>
          </a:prstGeom>
          <a:solidFill>
            <a:srgbClr val="1A237E"/>
          </a:solidFill>
        </p:spPr>
        <p:txBody>
          <a:bodyPr/>
          <a:lstStyle/>
          <a:p>
            <a:endParaRPr lang="en-PK"/>
          </a:p>
        </p:txBody>
      </p:sp>
      <p:sp>
        <p:nvSpPr>
          <p:cNvPr id="5" name="TextBox 5"/>
          <p:cNvSpPr txBox="1"/>
          <p:nvPr/>
        </p:nvSpPr>
        <p:spPr>
          <a:xfrm>
            <a:off x="1166861" y="971550"/>
            <a:ext cx="11205953" cy="1219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349"/>
              </a:lnSpc>
              <a:spcBef>
                <a:spcPct val="0"/>
              </a:spcBef>
            </a:pPr>
            <a:r>
              <a:rPr lang="en-US" sz="8499">
                <a:solidFill>
                  <a:srgbClr val="FFFF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Project Timeline</a:t>
            </a:r>
          </a:p>
        </p:txBody>
      </p:sp>
      <p:sp>
        <p:nvSpPr>
          <p:cNvPr id="7" name="AutoShape 7"/>
          <p:cNvSpPr/>
          <p:nvPr/>
        </p:nvSpPr>
        <p:spPr>
          <a:xfrm rot="5400000">
            <a:off x="2633286" y="6669958"/>
            <a:ext cx="7366928" cy="0"/>
          </a:xfrm>
          <a:prstGeom prst="line">
            <a:avLst/>
          </a:prstGeom>
          <a:ln w="19050" cap="rnd">
            <a:solidFill>
              <a:srgbClr val="1A237E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PK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590E71-34B4-F83B-AE8B-990989522AEC}"/>
              </a:ext>
            </a:extLst>
          </p:cNvPr>
          <p:cNvSpPr txBox="1"/>
          <p:nvPr/>
        </p:nvSpPr>
        <p:spPr>
          <a:xfrm>
            <a:off x="7030065" y="5676900"/>
            <a:ext cx="91439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https://miro.com/app/board/uXjVI8NspTw=/</a:t>
            </a:r>
            <a:endParaRPr lang="en-PK" sz="2800" dirty="0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297C75EF-B5A0-61DA-76F1-46B475C88F7D}"/>
              </a:ext>
            </a:extLst>
          </p:cNvPr>
          <p:cNvSpPr txBox="1"/>
          <p:nvPr/>
        </p:nvSpPr>
        <p:spPr>
          <a:xfrm>
            <a:off x="7030065" y="4655572"/>
            <a:ext cx="6467703" cy="577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33"/>
              </a:lnSpc>
              <a:spcBef>
                <a:spcPct val="0"/>
              </a:spcBef>
            </a:pPr>
            <a:r>
              <a:rPr lang="en-US" sz="3718" dirty="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Gantt Chart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2902556"/>
          </a:xfrm>
          <a:prstGeom prst="rect">
            <a:avLst/>
          </a:prstGeom>
          <a:solidFill>
            <a:srgbClr val="1A237E"/>
          </a:solidFill>
        </p:spPr>
        <p:txBody>
          <a:bodyPr/>
          <a:lstStyle/>
          <a:p>
            <a:endParaRPr lang="en-PK"/>
          </a:p>
        </p:txBody>
      </p:sp>
      <p:sp>
        <p:nvSpPr>
          <p:cNvPr id="3" name="TextBox 3"/>
          <p:cNvSpPr txBox="1"/>
          <p:nvPr/>
        </p:nvSpPr>
        <p:spPr>
          <a:xfrm>
            <a:off x="1028700" y="1111981"/>
            <a:ext cx="14647866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Project Risks</a:t>
            </a:r>
          </a:p>
        </p:txBody>
      </p:sp>
      <p:sp>
        <p:nvSpPr>
          <p:cNvPr id="4" name="Freeform 4"/>
          <p:cNvSpPr/>
          <p:nvPr/>
        </p:nvSpPr>
        <p:spPr>
          <a:xfrm>
            <a:off x="2447919" y="4199073"/>
            <a:ext cx="1747175" cy="2071005"/>
          </a:xfrm>
          <a:custGeom>
            <a:avLst/>
            <a:gdLst/>
            <a:ahLst/>
            <a:cxnLst/>
            <a:rect l="l" t="t" r="r" b="b"/>
            <a:pathLst>
              <a:path w="1747175" h="2071005">
                <a:moveTo>
                  <a:pt x="0" y="0"/>
                </a:moveTo>
                <a:lnTo>
                  <a:pt x="1747175" y="0"/>
                </a:lnTo>
                <a:lnTo>
                  <a:pt x="1747175" y="2071005"/>
                </a:lnTo>
                <a:lnTo>
                  <a:pt x="0" y="20710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5" name="Freeform 5"/>
          <p:cNvSpPr/>
          <p:nvPr/>
        </p:nvSpPr>
        <p:spPr>
          <a:xfrm rot="5400000">
            <a:off x="13603093" y="1565836"/>
            <a:ext cx="399195" cy="399534"/>
          </a:xfrm>
          <a:custGeom>
            <a:avLst/>
            <a:gdLst/>
            <a:ahLst/>
            <a:cxnLst/>
            <a:rect l="l" t="t" r="r" b="b"/>
            <a:pathLst>
              <a:path w="399195" h="399534">
                <a:moveTo>
                  <a:pt x="0" y="0"/>
                </a:moveTo>
                <a:lnTo>
                  <a:pt x="399195" y="0"/>
                </a:lnTo>
                <a:lnTo>
                  <a:pt x="399195" y="399534"/>
                </a:lnTo>
                <a:lnTo>
                  <a:pt x="0" y="3995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50" r="-34"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6" name="Freeform 6"/>
          <p:cNvSpPr/>
          <p:nvPr/>
        </p:nvSpPr>
        <p:spPr>
          <a:xfrm>
            <a:off x="13808116" y="4193610"/>
            <a:ext cx="1515110" cy="2105900"/>
          </a:xfrm>
          <a:custGeom>
            <a:avLst/>
            <a:gdLst/>
            <a:ahLst/>
            <a:cxnLst/>
            <a:rect l="l" t="t" r="r" b="b"/>
            <a:pathLst>
              <a:path w="1515110" h="2105900">
                <a:moveTo>
                  <a:pt x="0" y="0"/>
                </a:moveTo>
                <a:lnTo>
                  <a:pt x="1515110" y="0"/>
                </a:lnTo>
                <a:lnTo>
                  <a:pt x="1515110" y="2105901"/>
                </a:lnTo>
                <a:lnTo>
                  <a:pt x="0" y="210590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7" name="Freeform 7"/>
          <p:cNvSpPr/>
          <p:nvPr/>
        </p:nvSpPr>
        <p:spPr>
          <a:xfrm>
            <a:off x="8168245" y="4128689"/>
            <a:ext cx="1839123" cy="1839123"/>
          </a:xfrm>
          <a:custGeom>
            <a:avLst/>
            <a:gdLst/>
            <a:ahLst/>
            <a:cxnLst/>
            <a:rect l="l" t="t" r="r" b="b"/>
            <a:pathLst>
              <a:path w="1839123" h="1839123">
                <a:moveTo>
                  <a:pt x="0" y="0"/>
                </a:moveTo>
                <a:lnTo>
                  <a:pt x="1839123" y="0"/>
                </a:lnTo>
                <a:lnTo>
                  <a:pt x="1839123" y="1839122"/>
                </a:lnTo>
                <a:lnTo>
                  <a:pt x="0" y="183912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8" name="TextBox 8"/>
          <p:cNvSpPr txBox="1"/>
          <p:nvPr/>
        </p:nvSpPr>
        <p:spPr>
          <a:xfrm>
            <a:off x="1478385" y="7263577"/>
            <a:ext cx="3686242" cy="555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5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Technical Delays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010986" y="7219421"/>
            <a:ext cx="3588395" cy="1127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55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Quality Control Issues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320930" y="7150770"/>
            <a:ext cx="3533753" cy="2479863"/>
            <a:chOff x="0" y="0"/>
            <a:chExt cx="4711671" cy="3306484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28575"/>
              <a:ext cx="4711671" cy="22553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50"/>
                </a:lnSpc>
              </a:pPr>
              <a:r>
                <a:rPr lang="en-US" sz="3500">
                  <a:solidFill>
                    <a:srgbClr val="000000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Copyright Infringement </a:t>
              </a:r>
            </a:p>
            <a:p>
              <a:pPr marL="0" lvl="0" indent="0" algn="ctr">
                <a:lnSpc>
                  <a:spcPts val="455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000000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or IP Violations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759326"/>
              <a:ext cx="4711671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7774067" cy="10287000"/>
          </a:xfrm>
          <a:prstGeom prst="rect">
            <a:avLst/>
          </a:prstGeom>
          <a:solidFill>
            <a:srgbClr val="1A237E"/>
          </a:solidFill>
        </p:spPr>
        <p:txBody>
          <a:bodyPr/>
          <a:lstStyle/>
          <a:p>
            <a:endParaRPr lang="en-PK"/>
          </a:p>
        </p:txBody>
      </p:sp>
      <p:sp>
        <p:nvSpPr>
          <p:cNvPr id="3" name="Freeform 3"/>
          <p:cNvSpPr/>
          <p:nvPr/>
        </p:nvSpPr>
        <p:spPr>
          <a:xfrm>
            <a:off x="8900229" y="3140721"/>
            <a:ext cx="555432" cy="555432"/>
          </a:xfrm>
          <a:custGeom>
            <a:avLst/>
            <a:gdLst/>
            <a:ahLst/>
            <a:cxnLst/>
            <a:rect l="l" t="t" r="r" b="b"/>
            <a:pathLst>
              <a:path w="555432" h="555432">
                <a:moveTo>
                  <a:pt x="0" y="0"/>
                </a:moveTo>
                <a:lnTo>
                  <a:pt x="555432" y="0"/>
                </a:lnTo>
                <a:lnTo>
                  <a:pt x="555432" y="555432"/>
                </a:lnTo>
                <a:lnTo>
                  <a:pt x="0" y="5554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4" name="Freeform 4"/>
          <p:cNvSpPr/>
          <p:nvPr/>
        </p:nvSpPr>
        <p:spPr>
          <a:xfrm>
            <a:off x="8900229" y="4864507"/>
            <a:ext cx="555432" cy="555432"/>
          </a:xfrm>
          <a:custGeom>
            <a:avLst/>
            <a:gdLst/>
            <a:ahLst/>
            <a:cxnLst/>
            <a:rect l="l" t="t" r="r" b="b"/>
            <a:pathLst>
              <a:path w="555432" h="555432">
                <a:moveTo>
                  <a:pt x="0" y="0"/>
                </a:moveTo>
                <a:lnTo>
                  <a:pt x="555432" y="0"/>
                </a:lnTo>
                <a:lnTo>
                  <a:pt x="555432" y="555432"/>
                </a:lnTo>
                <a:lnTo>
                  <a:pt x="0" y="5554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5" name="Freeform 5"/>
          <p:cNvSpPr/>
          <p:nvPr/>
        </p:nvSpPr>
        <p:spPr>
          <a:xfrm>
            <a:off x="8900229" y="6591154"/>
            <a:ext cx="555432" cy="555432"/>
          </a:xfrm>
          <a:custGeom>
            <a:avLst/>
            <a:gdLst/>
            <a:ahLst/>
            <a:cxnLst/>
            <a:rect l="l" t="t" r="r" b="b"/>
            <a:pathLst>
              <a:path w="555432" h="555432">
                <a:moveTo>
                  <a:pt x="0" y="0"/>
                </a:moveTo>
                <a:lnTo>
                  <a:pt x="555432" y="0"/>
                </a:lnTo>
                <a:lnTo>
                  <a:pt x="555432" y="555431"/>
                </a:lnTo>
                <a:lnTo>
                  <a:pt x="0" y="5554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grpSp>
        <p:nvGrpSpPr>
          <p:cNvPr id="6" name="Group 6"/>
          <p:cNvGrpSpPr/>
          <p:nvPr/>
        </p:nvGrpSpPr>
        <p:grpSpPr>
          <a:xfrm>
            <a:off x="850106" y="4070139"/>
            <a:ext cx="6518810" cy="1959637"/>
            <a:chOff x="0" y="0"/>
            <a:chExt cx="8691747" cy="2612850"/>
          </a:xfrm>
        </p:grpSpPr>
        <p:sp>
          <p:nvSpPr>
            <p:cNvPr id="7" name="TextBox 7"/>
            <p:cNvSpPr txBox="1"/>
            <p:nvPr/>
          </p:nvSpPr>
          <p:spPr>
            <a:xfrm>
              <a:off x="0" y="1881541"/>
              <a:ext cx="8691747" cy="7313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5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85725"/>
              <a:ext cx="8691747" cy="1808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1049"/>
                </a:lnSpc>
                <a:spcBef>
                  <a:spcPct val="0"/>
                </a:spcBef>
              </a:pPr>
              <a:r>
                <a:rPr lang="en-US" sz="8499" spc="-169">
                  <a:solidFill>
                    <a:srgbClr val="FFFFFF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Stakeholders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027519" y="2799629"/>
            <a:ext cx="6467703" cy="1209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33"/>
              </a:lnSpc>
              <a:spcBef>
                <a:spcPct val="0"/>
              </a:spcBef>
            </a:pPr>
            <a:r>
              <a:rPr lang="en-US" sz="3718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Primary (Mam Ayesha Maqbool)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027519" y="4830030"/>
            <a:ext cx="6467703" cy="595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33"/>
              </a:lnSpc>
              <a:spcBef>
                <a:spcPct val="0"/>
              </a:spcBef>
            </a:pPr>
            <a:r>
              <a:rPr lang="en-US" sz="3718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Internal Team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27519" y="6556676"/>
            <a:ext cx="6467703" cy="595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33"/>
              </a:lnSpc>
              <a:spcBef>
                <a:spcPct val="0"/>
              </a:spcBef>
            </a:pPr>
            <a:r>
              <a:rPr lang="en-US" sz="3718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External (Student, buyers)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478385" y="1343025"/>
          <a:ext cx="15062396" cy="8938147"/>
        </p:xfrm>
        <a:graphic>
          <a:graphicData uri="http://schemas.openxmlformats.org/drawingml/2006/table">
            <a:tbl>
              <a:tblPr/>
              <a:tblGrid>
                <a:gridCol w="3074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504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81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659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2637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73173"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FFFFFF"/>
                          </a:solidFill>
                          <a:latin typeface="Clear Sans Bold"/>
                          <a:ea typeface="Clear Sans Bold"/>
                          <a:cs typeface="Clear Sans Bold"/>
                          <a:sym typeface="Clear Sans Bold"/>
                        </a:rPr>
                        <a:t>Audience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FFFFFF"/>
                          </a:solidFill>
                          <a:latin typeface="Clear Sans Bold"/>
                          <a:ea typeface="Clear Sans Bold"/>
                          <a:cs typeface="Clear Sans Bold"/>
                          <a:sym typeface="Clear Sans Bold"/>
                        </a:rPr>
                        <a:t>Purpose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FFFFFF"/>
                          </a:solidFill>
                          <a:latin typeface="Clear Sans Bold"/>
                          <a:ea typeface="Clear Sans Bold"/>
                          <a:cs typeface="Clear Sans Bold"/>
                          <a:sym typeface="Clear Sans Bold"/>
                        </a:rPr>
                        <a:t>Tool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FFFFFF"/>
                          </a:solidFill>
                          <a:latin typeface="Clear Sans Bold"/>
                          <a:ea typeface="Clear Sans Bold"/>
                          <a:cs typeface="Clear Sans Bold"/>
                          <a:sym typeface="Clear Sans Bold"/>
                        </a:rPr>
                        <a:t>Frequency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FFFFFF"/>
                          </a:solidFill>
                          <a:latin typeface="Clear Sans Bold"/>
                          <a:ea typeface="Clear Sans Bold"/>
                          <a:cs typeface="Clear Sans Bold"/>
                          <a:sym typeface="Clear Sans Bold"/>
                        </a:rPr>
                        <a:t>Responsibility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1349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Internal Team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Coordination of  tasks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Slack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Daily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Aimen (PM)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3173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Internal Team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Task tracking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Linear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Daily/Weekly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Aimen (PM)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25509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Internal Team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Meetings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Google Meet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Daily/Biweekly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Aimen (PM)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31349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Internal Team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File sharing &amp; collaboration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Google Drive, Github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As needed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Aimen (PM)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31349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End-Users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Feedback on product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Google Forms, Slack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As needed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Sarmad, Aimen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31349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End-Users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Marketing &amp; engagement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Social Media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As needed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Sarmad, Aimen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40895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Mam Ayesha Maqbool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Approving deliverables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LMS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Submission basis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Aimen (PM)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478385" y="212725"/>
            <a:ext cx="13044757" cy="113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7000" spc="-140">
                <a:solidFill>
                  <a:srgbClr val="1A237E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Stakeholders Communication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39833" y="1028700"/>
            <a:ext cx="13044757" cy="1785408"/>
            <a:chOff x="0" y="0"/>
            <a:chExt cx="17393009" cy="2380544"/>
          </a:xfrm>
        </p:grpSpPr>
        <p:sp>
          <p:nvSpPr>
            <p:cNvPr id="3" name="TextBox 3"/>
            <p:cNvSpPr txBox="1"/>
            <p:nvPr/>
          </p:nvSpPr>
          <p:spPr>
            <a:xfrm>
              <a:off x="0" y="1813489"/>
              <a:ext cx="17393009" cy="567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10"/>
                </a:lnSpc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7393009" cy="14721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100"/>
                </a:lnSpc>
                <a:spcBef>
                  <a:spcPct val="0"/>
                </a:spcBef>
              </a:pPr>
              <a:r>
                <a:rPr lang="en-US" sz="7000" spc="-140">
                  <a:solidFill>
                    <a:srgbClr val="000000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Project Resources - Budget</a:t>
              </a:r>
            </a:p>
          </p:txBody>
        </p:sp>
      </p:grpSp>
      <p:sp>
        <p:nvSpPr>
          <p:cNvPr id="5" name="Freeform 5"/>
          <p:cNvSpPr/>
          <p:nvPr/>
        </p:nvSpPr>
        <p:spPr>
          <a:xfrm rot="5400000">
            <a:off x="1036876" y="1107652"/>
            <a:ext cx="883019" cy="899371"/>
          </a:xfrm>
          <a:custGeom>
            <a:avLst/>
            <a:gdLst/>
            <a:ahLst/>
            <a:cxnLst/>
            <a:rect l="l" t="t" r="r" b="b"/>
            <a:pathLst>
              <a:path w="883019" h="899371">
                <a:moveTo>
                  <a:pt x="0" y="0"/>
                </a:moveTo>
                <a:lnTo>
                  <a:pt x="883019" y="0"/>
                </a:lnTo>
                <a:lnTo>
                  <a:pt x="883019" y="899371"/>
                </a:lnTo>
                <a:lnTo>
                  <a:pt x="0" y="8993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9144000" y="3773863"/>
          <a:ext cx="7843100" cy="4591050"/>
        </p:xfrm>
        <a:graphic>
          <a:graphicData uri="http://schemas.openxmlformats.org/drawingml/2006/table">
            <a:tbl>
              <a:tblPr/>
              <a:tblGrid>
                <a:gridCol w="26143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43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43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8200"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FFFFFF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RESOURCE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1">
                          <a:solidFill>
                            <a:srgbClr val="FFFFFF"/>
                          </a:solidFill>
                          <a:latin typeface="Clear Sans Medium"/>
                          <a:ea typeface="Clear Sans Medium"/>
                          <a:cs typeface="Clear Sans Medium"/>
                          <a:sym typeface="Clear Sans Medium"/>
                        </a:rPr>
                        <a:t>TOTAL COST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1">
                          <a:solidFill>
                            <a:srgbClr val="FFFFFF"/>
                          </a:solidFill>
                          <a:latin typeface="Clear Sans Medium"/>
                          <a:ea typeface="Clear Sans Medium"/>
                          <a:cs typeface="Clear Sans Medium"/>
                          <a:sym typeface="Clear Sans Medium"/>
                        </a:rPr>
                        <a:t>% OF BUDGET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Human Resource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682,500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81.29%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8250"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Tools / Softwares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CC6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-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CC6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-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CC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Infrastructure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157,075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18.71%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8200"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Total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CC6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839,575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CC6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100%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CC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87490" y="3678613"/>
            <a:ext cx="8674720" cy="458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Human Resource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Technical Tools/Softwares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Hardware/ Infrastructre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7045890" cy="10287000"/>
          </a:xfrm>
          <a:prstGeom prst="rect">
            <a:avLst/>
          </a:prstGeom>
          <a:solidFill>
            <a:srgbClr val="1A237E"/>
          </a:solidFill>
        </p:spPr>
        <p:txBody>
          <a:bodyPr/>
          <a:lstStyle/>
          <a:p>
            <a:endParaRPr lang="en-PK"/>
          </a:p>
        </p:txBody>
      </p:sp>
      <p:sp>
        <p:nvSpPr>
          <p:cNvPr id="3" name="TextBox 3"/>
          <p:cNvSpPr txBox="1"/>
          <p:nvPr/>
        </p:nvSpPr>
        <p:spPr>
          <a:xfrm>
            <a:off x="1028700" y="1954023"/>
            <a:ext cx="5679420" cy="417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049"/>
              </a:lnSpc>
              <a:spcBef>
                <a:spcPct val="0"/>
              </a:spcBef>
            </a:pPr>
            <a:r>
              <a:rPr lang="en-US" sz="8499" spc="-169">
                <a:solidFill>
                  <a:srgbClr val="FFFF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Budget Control Measures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277256" y="2871841"/>
            <a:ext cx="4436877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 b="1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Cost Control Strategies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277256" y="4095750"/>
            <a:ext cx="4436877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Cost Threshold and Approvals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277256" y="6843659"/>
            <a:ext cx="4436877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Variable Cost Optimization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277256" y="5519720"/>
            <a:ext cx="4436877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Prioritization of Free Tools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78086" y="6755287"/>
            <a:ext cx="443687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Stakeholder Reporting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378086" y="5460805"/>
            <a:ext cx="4436877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Real Time Expense Logging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78086" y="4166323"/>
            <a:ext cx="443687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Weekly Cost Tracking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378086" y="2871841"/>
            <a:ext cx="4436877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 b="1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Monitoring Strategies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277256" y="8262884"/>
            <a:ext cx="41529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Risk-Based Cost Control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59459" y="700874"/>
            <a:ext cx="5901449" cy="195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Revenue Model</a:t>
            </a:r>
          </a:p>
        </p:txBody>
      </p:sp>
      <p:sp>
        <p:nvSpPr>
          <p:cNvPr id="3" name="Freeform 3"/>
          <p:cNvSpPr/>
          <p:nvPr/>
        </p:nvSpPr>
        <p:spPr>
          <a:xfrm>
            <a:off x="2922741" y="2656674"/>
            <a:ext cx="12215826" cy="7269409"/>
          </a:xfrm>
          <a:custGeom>
            <a:avLst/>
            <a:gdLst/>
            <a:ahLst/>
            <a:cxnLst/>
            <a:rect l="l" t="t" r="r" b="b"/>
            <a:pathLst>
              <a:path w="12215826" h="7269409">
                <a:moveTo>
                  <a:pt x="0" y="0"/>
                </a:moveTo>
                <a:lnTo>
                  <a:pt x="12215827" y="0"/>
                </a:lnTo>
                <a:lnTo>
                  <a:pt x="12215827" y="7269408"/>
                </a:lnTo>
                <a:lnTo>
                  <a:pt x="0" y="72694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069" r="-535" b="-1912"/>
            </a:stretch>
          </a:blipFill>
        </p:spPr>
        <p:txBody>
          <a:bodyPr/>
          <a:lstStyle/>
          <a:p>
            <a:endParaRPr lang="en-PK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3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365011" y="4371909"/>
            <a:ext cx="6732027" cy="2146723"/>
            <a:chOff x="0" y="0"/>
            <a:chExt cx="8976036" cy="2862297"/>
          </a:xfrm>
        </p:grpSpPr>
        <p:sp>
          <p:nvSpPr>
            <p:cNvPr id="3" name="TextBox 3"/>
            <p:cNvSpPr txBox="1"/>
            <p:nvPr/>
          </p:nvSpPr>
          <p:spPr>
            <a:xfrm>
              <a:off x="0" y="2130989"/>
              <a:ext cx="8976036" cy="7313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49"/>
                </a:lnSpc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85725"/>
              <a:ext cx="8976036" cy="1808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1049"/>
                </a:lnSpc>
                <a:spcBef>
                  <a:spcPct val="0"/>
                </a:spcBef>
              </a:pPr>
              <a:r>
                <a:rPr lang="en-US" sz="8499" spc="-169">
                  <a:solidFill>
                    <a:srgbClr val="FFFFFF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Thank you!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7045890" cy="10287000"/>
          </a:xfrm>
          <a:prstGeom prst="rect">
            <a:avLst/>
          </a:prstGeom>
          <a:solidFill>
            <a:srgbClr val="1A237E"/>
          </a:solidFill>
        </p:spPr>
        <p:txBody>
          <a:bodyPr/>
          <a:lstStyle/>
          <a:p>
            <a:endParaRPr lang="en-PK"/>
          </a:p>
        </p:txBody>
      </p:sp>
      <p:grpSp>
        <p:nvGrpSpPr>
          <p:cNvPr id="3" name="Group 3"/>
          <p:cNvGrpSpPr/>
          <p:nvPr/>
        </p:nvGrpSpPr>
        <p:grpSpPr>
          <a:xfrm>
            <a:off x="1028700" y="3441510"/>
            <a:ext cx="5679420" cy="2715048"/>
            <a:chOff x="0" y="0"/>
            <a:chExt cx="7572560" cy="3620064"/>
          </a:xfrm>
        </p:grpSpPr>
        <p:sp>
          <p:nvSpPr>
            <p:cNvPr id="4" name="TextBox 4"/>
            <p:cNvSpPr txBox="1"/>
            <p:nvPr/>
          </p:nvSpPr>
          <p:spPr>
            <a:xfrm>
              <a:off x="0" y="2126755"/>
              <a:ext cx="7473336" cy="14933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50"/>
                </a:lnSpc>
              </a:pPr>
              <a:r>
                <a:rPr lang="en-US" sz="3500">
                  <a:solidFill>
                    <a:srgbClr val="FFFFFF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Overview of today's presentation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7572560" cy="18044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1049"/>
                </a:lnSpc>
                <a:spcBef>
                  <a:spcPct val="0"/>
                </a:spcBef>
              </a:pPr>
              <a:r>
                <a:rPr lang="en-US" sz="8499" spc="-169">
                  <a:solidFill>
                    <a:srgbClr val="FFFFFF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Agenda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3277256" y="2871841"/>
            <a:ext cx="4436877" cy="514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  <a:hlinkClick r:id="rId2" action="ppaction://hlinksldjump"/>
              </a:rPr>
              <a:t>Risks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277256" y="4095750"/>
            <a:ext cx="4436877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stakeholder communication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277256" y="6843659"/>
            <a:ext cx="443687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Resources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277256" y="5519720"/>
            <a:ext cx="443687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Budget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78086" y="6755287"/>
            <a:ext cx="443687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Timeline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378086" y="5460805"/>
            <a:ext cx="443687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  <a:hlinkClick r:id="rId3" action="ppaction://hlinksldjump"/>
              </a:rPr>
              <a:t>Role Assignment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378086" y="4166323"/>
            <a:ext cx="443687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  <a:hlinkClick r:id="rId4" action="ppaction://hlinksldjump"/>
              </a:rPr>
              <a:t>Scope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378086" y="2871841"/>
            <a:ext cx="443687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  <a:hlinkClick r:id="rId5" action="ppaction://hlinksldjump"/>
              </a:rPr>
              <a:t>About the Project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2902556"/>
          </a:xfrm>
          <a:prstGeom prst="rect">
            <a:avLst/>
          </a:prstGeom>
          <a:solidFill>
            <a:srgbClr val="1A237E"/>
          </a:solidFill>
        </p:spPr>
        <p:txBody>
          <a:bodyPr/>
          <a:lstStyle/>
          <a:p>
            <a:endParaRPr lang="en-PK"/>
          </a:p>
        </p:txBody>
      </p:sp>
      <p:sp>
        <p:nvSpPr>
          <p:cNvPr id="3" name="TextBox 3"/>
          <p:cNvSpPr txBox="1"/>
          <p:nvPr/>
        </p:nvSpPr>
        <p:spPr>
          <a:xfrm>
            <a:off x="3297517" y="1038225"/>
            <a:ext cx="11692965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Meet the Team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689739" y="3807679"/>
            <a:ext cx="3834650" cy="515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71"/>
              </a:lnSpc>
              <a:spcBef>
                <a:spcPct val="0"/>
              </a:spcBef>
            </a:pPr>
            <a:r>
              <a:rPr lang="en-US" sz="3285" b="1" spc="131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AIMEN MUNAWAR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59607" y="6746983"/>
            <a:ext cx="3834650" cy="549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0"/>
              </a:lnSpc>
            </a:pPr>
            <a:r>
              <a:rPr lang="en-US" sz="3285" b="1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HADIA ALI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380048" y="3769579"/>
            <a:ext cx="3834650" cy="112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0"/>
              </a:lnSpc>
            </a:pPr>
            <a:r>
              <a:rPr lang="en-US" sz="3285" b="1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MAHEEN AKHTAR KHAN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974629" y="6746983"/>
            <a:ext cx="3834650" cy="549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0"/>
              </a:lnSpc>
            </a:pPr>
            <a:r>
              <a:rPr lang="en-US" sz="3285" b="1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HASNAIN ALI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974629" y="3769579"/>
            <a:ext cx="3834650" cy="549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0"/>
              </a:lnSpc>
            </a:pPr>
            <a:r>
              <a:rPr lang="en-US" sz="3285" b="1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AIMA SIBTAIN</a:t>
            </a:r>
          </a:p>
        </p:txBody>
      </p:sp>
      <p:sp>
        <p:nvSpPr>
          <p:cNvPr id="9" name="Freeform 9"/>
          <p:cNvSpPr/>
          <p:nvPr/>
        </p:nvSpPr>
        <p:spPr>
          <a:xfrm>
            <a:off x="0" y="9731790"/>
            <a:ext cx="18288000" cy="1351547"/>
          </a:xfrm>
          <a:custGeom>
            <a:avLst/>
            <a:gdLst/>
            <a:ahLst/>
            <a:cxnLst/>
            <a:rect l="l" t="t" r="r" b="b"/>
            <a:pathLst>
              <a:path w="18288000" h="1351547">
                <a:moveTo>
                  <a:pt x="0" y="0"/>
                </a:moveTo>
                <a:lnTo>
                  <a:pt x="18288000" y="0"/>
                </a:lnTo>
                <a:lnTo>
                  <a:pt x="18288000" y="1351548"/>
                </a:lnTo>
                <a:lnTo>
                  <a:pt x="0" y="13515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1" t="-308623" r="-7088" b="-1042730"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10" name="TextBox 10"/>
          <p:cNvSpPr txBox="1"/>
          <p:nvPr/>
        </p:nvSpPr>
        <p:spPr>
          <a:xfrm>
            <a:off x="11380048" y="6746983"/>
            <a:ext cx="3834650" cy="112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0"/>
              </a:lnSpc>
            </a:pPr>
            <a:r>
              <a:rPr lang="en-US" sz="3285" b="1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SARMAD MAJEED ABASSI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929118"/>
            <a:ext cx="18288000" cy="5357882"/>
            <a:chOff x="0" y="0"/>
            <a:chExt cx="24384000" cy="714384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8013" b="28013"/>
            <a:stretch>
              <a:fillRect/>
            </a:stretch>
          </p:blipFill>
          <p:spPr>
            <a:xfrm>
              <a:off x="0" y="0"/>
              <a:ext cx="24384000" cy="7143843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0" y="4423599"/>
            <a:ext cx="18842256" cy="515044"/>
          </a:xfrm>
          <a:custGeom>
            <a:avLst/>
            <a:gdLst/>
            <a:ahLst/>
            <a:cxnLst/>
            <a:rect l="l" t="t" r="r" b="b"/>
            <a:pathLst>
              <a:path w="18842256" h="515044">
                <a:moveTo>
                  <a:pt x="0" y="0"/>
                </a:moveTo>
                <a:lnTo>
                  <a:pt x="18842256" y="0"/>
                </a:lnTo>
                <a:lnTo>
                  <a:pt x="18842256" y="515044"/>
                </a:lnTo>
                <a:lnTo>
                  <a:pt x="0" y="5150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166" t="-809869" r="-3938" b="-2898684"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5" name="TextBox 5"/>
          <p:cNvSpPr txBox="1"/>
          <p:nvPr/>
        </p:nvSpPr>
        <p:spPr>
          <a:xfrm>
            <a:off x="10547974" y="1000125"/>
            <a:ext cx="6711326" cy="2849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69"/>
              </a:lnSpc>
            </a:pPr>
            <a:r>
              <a:rPr lang="en-US" sz="2899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ProjectX is a digital marketplace for university students to buy and sell completed academic projects. It aims to monetize student work, promote knowledge sharing, and offer a secure, efficient user experience.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1028700"/>
            <a:ext cx="8115300" cy="1956223"/>
            <a:chOff x="0" y="0"/>
            <a:chExt cx="10820400" cy="2608297"/>
          </a:xfrm>
        </p:grpSpPr>
        <p:sp>
          <p:nvSpPr>
            <p:cNvPr id="7" name="TextBox 7"/>
            <p:cNvSpPr txBox="1"/>
            <p:nvPr/>
          </p:nvSpPr>
          <p:spPr>
            <a:xfrm>
              <a:off x="0" y="1876989"/>
              <a:ext cx="10820400" cy="7313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50"/>
                </a:lnSpc>
              </a:pPr>
              <a:r>
                <a:rPr lang="en-US" sz="3500">
                  <a:solidFill>
                    <a:srgbClr val="000000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Academic Project Marketplace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85725"/>
              <a:ext cx="10820400" cy="1808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1049"/>
                </a:lnSpc>
                <a:spcBef>
                  <a:spcPct val="0"/>
                </a:spcBef>
              </a:pPr>
              <a:r>
                <a:rPr lang="en-US" sz="8499" spc="-169">
                  <a:solidFill>
                    <a:srgbClr val="000000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Project Overview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7055731" y="4763377"/>
            <a:ext cx="10287000" cy="760245"/>
          </a:xfrm>
          <a:custGeom>
            <a:avLst/>
            <a:gdLst/>
            <a:ahLst/>
            <a:cxnLst/>
            <a:rect l="l" t="t" r="r" b="b"/>
            <a:pathLst>
              <a:path w="10287000" h="760245">
                <a:moveTo>
                  <a:pt x="0" y="0"/>
                </a:moveTo>
                <a:lnTo>
                  <a:pt x="10287000" y="0"/>
                </a:lnTo>
                <a:lnTo>
                  <a:pt x="10287000" y="760246"/>
                </a:lnTo>
                <a:lnTo>
                  <a:pt x="0" y="760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1" t="-308623" r="-7088" b="-1042730"/>
            </a:stretch>
          </a:blipFill>
        </p:spPr>
        <p:txBody>
          <a:bodyPr/>
          <a:lstStyle/>
          <a:p>
            <a:endParaRPr lang="en-PK"/>
          </a:p>
        </p:txBody>
      </p:sp>
      <p:grpSp>
        <p:nvGrpSpPr>
          <p:cNvPr id="3" name="Group 3"/>
          <p:cNvGrpSpPr/>
          <p:nvPr/>
        </p:nvGrpSpPr>
        <p:grpSpPr>
          <a:xfrm>
            <a:off x="12388854" y="0"/>
            <a:ext cx="5899146" cy="10287000"/>
            <a:chOff x="0" y="0"/>
            <a:chExt cx="7865528" cy="1371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/>
            <a:srcRect l="17284" r="44652"/>
            <a:stretch>
              <a:fillRect/>
            </a:stretch>
          </p:blipFill>
          <p:spPr>
            <a:xfrm>
              <a:off x="0" y="0"/>
              <a:ext cx="7865528" cy="13716000"/>
            </a:xfrm>
            <a:prstGeom prst="rect">
              <a:avLst/>
            </a:prstGeom>
          </p:spPr>
        </p:pic>
      </p:grpSp>
      <p:sp>
        <p:nvSpPr>
          <p:cNvPr id="5" name="TextBox 5"/>
          <p:cNvSpPr txBox="1"/>
          <p:nvPr/>
        </p:nvSpPr>
        <p:spPr>
          <a:xfrm>
            <a:off x="1226730" y="942975"/>
            <a:ext cx="9068550" cy="137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049"/>
              </a:lnSpc>
              <a:spcBef>
                <a:spcPct val="0"/>
              </a:spcBef>
            </a:pPr>
            <a:r>
              <a:rPr lang="en-US" sz="8499" spc="-169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Core Features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2320925"/>
            <a:ext cx="8819222" cy="6564276"/>
            <a:chOff x="0" y="0"/>
            <a:chExt cx="11758963" cy="8752368"/>
          </a:xfrm>
        </p:grpSpPr>
        <p:sp>
          <p:nvSpPr>
            <p:cNvPr id="7" name="TextBox 7"/>
            <p:cNvSpPr txBox="1"/>
            <p:nvPr/>
          </p:nvSpPr>
          <p:spPr>
            <a:xfrm>
              <a:off x="159270" y="-28575"/>
              <a:ext cx="11599693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00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823123"/>
              <a:ext cx="11758963" cy="79292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just">
                <a:lnSpc>
                  <a:spcPts val="693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User Authentication (login/signup)</a:t>
              </a:r>
            </a:p>
            <a:p>
              <a:pPr marL="647700" lvl="1" indent="-323850" algn="just">
                <a:lnSpc>
                  <a:spcPts val="693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Project Listings (categorized by domain, price, etc.)</a:t>
              </a:r>
            </a:p>
            <a:p>
              <a:pPr marL="647700" lvl="1" indent="-323850" algn="just">
                <a:lnSpc>
                  <a:spcPts val="693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Search &amp; Filters (by keywords, ratings, price)</a:t>
              </a:r>
            </a:p>
            <a:p>
              <a:pPr marL="647700" lvl="1" indent="-323850" algn="just">
                <a:lnSpc>
                  <a:spcPts val="693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Secure Checkout &amp; Order Tracking</a:t>
              </a:r>
            </a:p>
            <a:p>
              <a:pPr marL="647700" lvl="1" indent="-323850" algn="just">
                <a:lnSpc>
                  <a:spcPts val="693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Admin Panel for analytics</a:t>
              </a:r>
            </a:p>
            <a:p>
              <a:pPr marL="647700" lvl="1" indent="-323850" algn="just">
                <a:lnSpc>
                  <a:spcPts val="693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Learning Resources (tutorials &amp; guides)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3286" y="5704240"/>
            <a:ext cx="18293803" cy="800194"/>
          </a:xfrm>
          <a:custGeom>
            <a:avLst/>
            <a:gdLst/>
            <a:ahLst/>
            <a:cxnLst/>
            <a:rect l="l" t="t" r="r" b="b"/>
            <a:pathLst>
              <a:path w="18293803" h="800194">
                <a:moveTo>
                  <a:pt x="0" y="0"/>
                </a:moveTo>
                <a:lnTo>
                  <a:pt x="18293803" y="0"/>
                </a:lnTo>
                <a:lnTo>
                  <a:pt x="18293803" y="800194"/>
                </a:lnTo>
                <a:lnTo>
                  <a:pt x="0" y="8001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6" t="-1141510" b="-1046855"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3" name="Freeform 3"/>
          <p:cNvSpPr/>
          <p:nvPr/>
        </p:nvSpPr>
        <p:spPr>
          <a:xfrm>
            <a:off x="3176853" y="2805949"/>
            <a:ext cx="2391200" cy="2391200"/>
          </a:xfrm>
          <a:custGeom>
            <a:avLst/>
            <a:gdLst/>
            <a:ahLst/>
            <a:cxnLst/>
            <a:rect l="l" t="t" r="r" b="b"/>
            <a:pathLst>
              <a:path w="2391200" h="2391200">
                <a:moveTo>
                  <a:pt x="0" y="0"/>
                </a:moveTo>
                <a:lnTo>
                  <a:pt x="2391200" y="0"/>
                </a:lnTo>
                <a:lnTo>
                  <a:pt x="2391200" y="2391201"/>
                </a:lnTo>
                <a:lnTo>
                  <a:pt x="0" y="23912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4" name="Freeform 4"/>
          <p:cNvSpPr/>
          <p:nvPr/>
        </p:nvSpPr>
        <p:spPr>
          <a:xfrm>
            <a:off x="6361020" y="2805949"/>
            <a:ext cx="2376547" cy="2376547"/>
          </a:xfrm>
          <a:custGeom>
            <a:avLst/>
            <a:gdLst/>
            <a:ahLst/>
            <a:cxnLst/>
            <a:rect l="l" t="t" r="r" b="b"/>
            <a:pathLst>
              <a:path w="2376547" h="2376547">
                <a:moveTo>
                  <a:pt x="0" y="0"/>
                </a:moveTo>
                <a:lnTo>
                  <a:pt x="2376547" y="0"/>
                </a:lnTo>
                <a:lnTo>
                  <a:pt x="2376547" y="2376548"/>
                </a:lnTo>
                <a:lnTo>
                  <a:pt x="0" y="237654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5" name="Freeform 5"/>
          <p:cNvSpPr/>
          <p:nvPr/>
        </p:nvSpPr>
        <p:spPr>
          <a:xfrm>
            <a:off x="9528142" y="2883943"/>
            <a:ext cx="2384026" cy="2384026"/>
          </a:xfrm>
          <a:custGeom>
            <a:avLst/>
            <a:gdLst/>
            <a:ahLst/>
            <a:cxnLst/>
            <a:rect l="l" t="t" r="r" b="b"/>
            <a:pathLst>
              <a:path w="2384026" h="2384026">
                <a:moveTo>
                  <a:pt x="0" y="0"/>
                </a:moveTo>
                <a:lnTo>
                  <a:pt x="2384027" y="0"/>
                </a:lnTo>
                <a:lnTo>
                  <a:pt x="2384027" y="2384026"/>
                </a:lnTo>
                <a:lnTo>
                  <a:pt x="0" y="238402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6" name="Freeform 6"/>
          <p:cNvSpPr/>
          <p:nvPr/>
        </p:nvSpPr>
        <p:spPr>
          <a:xfrm>
            <a:off x="12702744" y="2805949"/>
            <a:ext cx="2408404" cy="2408404"/>
          </a:xfrm>
          <a:custGeom>
            <a:avLst/>
            <a:gdLst/>
            <a:ahLst/>
            <a:cxnLst/>
            <a:rect l="l" t="t" r="r" b="b"/>
            <a:pathLst>
              <a:path w="2408404" h="2408404">
                <a:moveTo>
                  <a:pt x="0" y="0"/>
                </a:moveTo>
                <a:lnTo>
                  <a:pt x="2408403" y="0"/>
                </a:lnTo>
                <a:lnTo>
                  <a:pt x="2408403" y="2408404"/>
                </a:lnTo>
                <a:lnTo>
                  <a:pt x="0" y="240840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7" name="Freeform 7"/>
          <p:cNvSpPr/>
          <p:nvPr/>
        </p:nvSpPr>
        <p:spPr>
          <a:xfrm>
            <a:off x="2276537" y="6942584"/>
            <a:ext cx="2914483" cy="2434451"/>
          </a:xfrm>
          <a:custGeom>
            <a:avLst/>
            <a:gdLst/>
            <a:ahLst/>
            <a:cxnLst/>
            <a:rect l="l" t="t" r="r" b="b"/>
            <a:pathLst>
              <a:path w="2914483" h="2434451">
                <a:moveTo>
                  <a:pt x="0" y="0"/>
                </a:moveTo>
                <a:lnTo>
                  <a:pt x="2914483" y="0"/>
                </a:lnTo>
                <a:lnTo>
                  <a:pt x="2914483" y="2434451"/>
                </a:lnTo>
                <a:lnTo>
                  <a:pt x="0" y="2434451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26778" t="-28788" r="-145715" b="-34093"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8" name="Freeform 8"/>
          <p:cNvSpPr/>
          <p:nvPr/>
        </p:nvSpPr>
        <p:spPr>
          <a:xfrm>
            <a:off x="13752550" y="7815810"/>
            <a:ext cx="3027197" cy="687999"/>
          </a:xfrm>
          <a:custGeom>
            <a:avLst/>
            <a:gdLst/>
            <a:ahLst/>
            <a:cxnLst/>
            <a:rect l="l" t="t" r="r" b="b"/>
            <a:pathLst>
              <a:path w="3027197" h="687999">
                <a:moveTo>
                  <a:pt x="0" y="0"/>
                </a:moveTo>
                <a:lnTo>
                  <a:pt x="3027198" y="0"/>
                </a:lnTo>
                <a:lnTo>
                  <a:pt x="3027198" y="687999"/>
                </a:lnTo>
                <a:lnTo>
                  <a:pt x="0" y="68799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9" name="Freeform 9"/>
          <p:cNvSpPr/>
          <p:nvPr/>
        </p:nvSpPr>
        <p:spPr>
          <a:xfrm>
            <a:off x="8095959" y="6999734"/>
            <a:ext cx="2390189" cy="2390189"/>
          </a:xfrm>
          <a:custGeom>
            <a:avLst/>
            <a:gdLst/>
            <a:ahLst/>
            <a:cxnLst/>
            <a:rect l="l" t="t" r="r" b="b"/>
            <a:pathLst>
              <a:path w="2390189" h="2390189">
                <a:moveTo>
                  <a:pt x="0" y="0"/>
                </a:moveTo>
                <a:lnTo>
                  <a:pt x="2390189" y="0"/>
                </a:lnTo>
                <a:lnTo>
                  <a:pt x="2390189" y="2390189"/>
                </a:lnTo>
                <a:lnTo>
                  <a:pt x="0" y="2390189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10" name="Freeform 10"/>
          <p:cNvSpPr/>
          <p:nvPr/>
        </p:nvSpPr>
        <p:spPr>
          <a:xfrm>
            <a:off x="5191020" y="7164870"/>
            <a:ext cx="2379235" cy="2026755"/>
          </a:xfrm>
          <a:custGeom>
            <a:avLst/>
            <a:gdLst/>
            <a:ahLst/>
            <a:cxnLst/>
            <a:rect l="l" t="t" r="r" b="b"/>
            <a:pathLst>
              <a:path w="2379235" h="2026755">
                <a:moveTo>
                  <a:pt x="0" y="0"/>
                </a:moveTo>
                <a:lnTo>
                  <a:pt x="2379234" y="0"/>
                </a:lnTo>
                <a:lnTo>
                  <a:pt x="2379234" y="2026755"/>
                </a:lnTo>
                <a:lnTo>
                  <a:pt x="0" y="202675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11" name="Freeform 11"/>
          <p:cNvSpPr/>
          <p:nvPr/>
        </p:nvSpPr>
        <p:spPr>
          <a:xfrm>
            <a:off x="11011852" y="6999734"/>
            <a:ext cx="2514658" cy="2514658"/>
          </a:xfrm>
          <a:custGeom>
            <a:avLst/>
            <a:gdLst/>
            <a:ahLst/>
            <a:cxnLst/>
            <a:rect l="l" t="t" r="r" b="b"/>
            <a:pathLst>
              <a:path w="2514658" h="2514658">
                <a:moveTo>
                  <a:pt x="0" y="0"/>
                </a:moveTo>
                <a:lnTo>
                  <a:pt x="2514659" y="0"/>
                </a:lnTo>
                <a:lnTo>
                  <a:pt x="2514659" y="2514658"/>
                </a:lnTo>
                <a:lnTo>
                  <a:pt x="0" y="2514658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12" name="TextBox 12"/>
          <p:cNvSpPr txBox="1"/>
          <p:nvPr/>
        </p:nvSpPr>
        <p:spPr>
          <a:xfrm>
            <a:off x="1226730" y="942975"/>
            <a:ext cx="9068550" cy="137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049"/>
              </a:lnSpc>
              <a:spcBef>
                <a:spcPct val="0"/>
              </a:spcBef>
            </a:pPr>
            <a:r>
              <a:rPr lang="en-US" sz="8499" spc="-169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Tech Stack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7774067" cy="10287000"/>
          </a:xfrm>
          <a:prstGeom prst="rect">
            <a:avLst/>
          </a:prstGeom>
          <a:solidFill>
            <a:srgbClr val="1A237E"/>
          </a:solidFill>
        </p:spPr>
        <p:txBody>
          <a:bodyPr/>
          <a:lstStyle/>
          <a:p>
            <a:endParaRPr lang="en-PK"/>
          </a:p>
        </p:txBody>
      </p:sp>
      <p:sp>
        <p:nvSpPr>
          <p:cNvPr id="3" name="Freeform 3"/>
          <p:cNvSpPr/>
          <p:nvPr/>
        </p:nvSpPr>
        <p:spPr>
          <a:xfrm>
            <a:off x="8900229" y="3140721"/>
            <a:ext cx="555432" cy="555432"/>
          </a:xfrm>
          <a:custGeom>
            <a:avLst/>
            <a:gdLst/>
            <a:ahLst/>
            <a:cxnLst/>
            <a:rect l="l" t="t" r="r" b="b"/>
            <a:pathLst>
              <a:path w="555432" h="555432">
                <a:moveTo>
                  <a:pt x="0" y="0"/>
                </a:moveTo>
                <a:lnTo>
                  <a:pt x="555432" y="0"/>
                </a:lnTo>
                <a:lnTo>
                  <a:pt x="555432" y="555432"/>
                </a:lnTo>
                <a:lnTo>
                  <a:pt x="0" y="5554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4" name="Freeform 4"/>
          <p:cNvSpPr/>
          <p:nvPr/>
        </p:nvSpPr>
        <p:spPr>
          <a:xfrm>
            <a:off x="8900229" y="4864507"/>
            <a:ext cx="555432" cy="555432"/>
          </a:xfrm>
          <a:custGeom>
            <a:avLst/>
            <a:gdLst/>
            <a:ahLst/>
            <a:cxnLst/>
            <a:rect l="l" t="t" r="r" b="b"/>
            <a:pathLst>
              <a:path w="555432" h="555432">
                <a:moveTo>
                  <a:pt x="0" y="0"/>
                </a:moveTo>
                <a:lnTo>
                  <a:pt x="555432" y="0"/>
                </a:lnTo>
                <a:lnTo>
                  <a:pt x="555432" y="555432"/>
                </a:lnTo>
                <a:lnTo>
                  <a:pt x="0" y="5554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sp>
        <p:nvSpPr>
          <p:cNvPr id="5" name="Freeform 5"/>
          <p:cNvSpPr/>
          <p:nvPr/>
        </p:nvSpPr>
        <p:spPr>
          <a:xfrm>
            <a:off x="8900229" y="6591154"/>
            <a:ext cx="555432" cy="555432"/>
          </a:xfrm>
          <a:custGeom>
            <a:avLst/>
            <a:gdLst/>
            <a:ahLst/>
            <a:cxnLst/>
            <a:rect l="l" t="t" r="r" b="b"/>
            <a:pathLst>
              <a:path w="555432" h="555432">
                <a:moveTo>
                  <a:pt x="0" y="0"/>
                </a:moveTo>
                <a:lnTo>
                  <a:pt x="555432" y="0"/>
                </a:lnTo>
                <a:lnTo>
                  <a:pt x="555432" y="555431"/>
                </a:lnTo>
                <a:lnTo>
                  <a:pt x="0" y="5554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K"/>
          </a:p>
        </p:txBody>
      </p:sp>
      <p:grpSp>
        <p:nvGrpSpPr>
          <p:cNvPr id="6" name="Group 6"/>
          <p:cNvGrpSpPr/>
          <p:nvPr/>
        </p:nvGrpSpPr>
        <p:grpSpPr>
          <a:xfrm>
            <a:off x="850106" y="3367075"/>
            <a:ext cx="6518810" cy="3365765"/>
            <a:chOff x="0" y="0"/>
            <a:chExt cx="8691747" cy="4487687"/>
          </a:xfrm>
        </p:grpSpPr>
        <p:sp>
          <p:nvSpPr>
            <p:cNvPr id="7" name="TextBox 7"/>
            <p:cNvSpPr txBox="1"/>
            <p:nvPr/>
          </p:nvSpPr>
          <p:spPr>
            <a:xfrm>
              <a:off x="0" y="3756379"/>
              <a:ext cx="8691747" cy="7313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50"/>
                </a:lnSpc>
              </a:pPr>
              <a:r>
                <a:rPr lang="en-US" sz="3500">
                  <a:solidFill>
                    <a:srgbClr val="FFFFFF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What "Project X" Covers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85725"/>
              <a:ext cx="8691747" cy="36835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1049"/>
                </a:lnSpc>
              </a:pPr>
              <a:r>
                <a:rPr lang="en-US" sz="8499" spc="-169">
                  <a:solidFill>
                    <a:srgbClr val="FFFFFF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Scope of</a:t>
              </a:r>
            </a:p>
            <a:p>
              <a:pPr marL="0" lvl="0" indent="0" algn="l">
                <a:lnSpc>
                  <a:spcPts val="11049"/>
                </a:lnSpc>
                <a:spcBef>
                  <a:spcPct val="0"/>
                </a:spcBef>
              </a:pPr>
              <a:r>
                <a:rPr lang="en-US" sz="8499" spc="-169">
                  <a:solidFill>
                    <a:srgbClr val="FFFFFF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the Project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027519" y="2799629"/>
            <a:ext cx="6467703" cy="1209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33"/>
              </a:lnSpc>
              <a:spcBef>
                <a:spcPct val="0"/>
              </a:spcBef>
            </a:pPr>
            <a:r>
              <a:rPr lang="en-US" sz="3718" dirty="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Digital project marketplace only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027519" y="4523109"/>
            <a:ext cx="6467703" cy="1209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33"/>
              </a:lnSpc>
              <a:spcBef>
                <a:spcPct val="0"/>
              </a:spcBef>
            </a:pPr>
            <a:r>
              <a:rPr lang="en-US" sz="3718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No freelancing or physical product delivery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27519" y="6249755"/>
            <a:ext cx="6467703" cy="1209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33"/>
              </a:lnSpc>
              <a:spcBef>
                <a:spcPct val="0"/>
              </a:spcBef>
            </a:pPr>
            <a:r>
              <a:rPr lang="en-US" sz="3718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No plagiarism checks or multi-language support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24178" y="6475718"/>
            <a:ext cx="2005971" cy="1952117"/>
            <a:chOff x="0" y="0"/>
            <a:chExt cx="2674628" cy="260282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342" b="1342"/>
            <a:stretch>
              <a:fillRect/>
            </a:stretch>
          </p:blipFill>
          <p:spPr>
            <a:xfrm>
              <a:off x="0" y="0"/>
              <a:ext cx="2674628" cy="2602823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4924178" y="3412352"/>
            <a:ext cx="2005971" cy="1952117"/>
            <a:chOff x="0" y="0"/>
            <a:chExt cx="2674628" cy="2602823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t="1342" b="1342"/>
            <a:stretch>
              <a:fillRect/>
            </a:stretch>
          </p:blipFill>
          <p:spPr>
            <a:xfrm>
              <a:off x="0" y="0"/>
              <a:ext cx="2674628" cy="2602823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8141015" y="655718"/>
            <a:ext cx="2005971" cy="1952117"/>
            <a:chOff x="0" y="0"/>
            <a:chExt cx="2674628" cy="2602823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t="1342" b="1342"/>
            <a:stretch>
              <a:fillRect/>
            </a:stretch>
          </p:blipFill>
          <p:spPr>
            <a:xfrm>
              <a:off x="0" y="0"/>
              <a:ext cx="2674628" cy="2602823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10945989" y="3412352"/>
            <a:ext cx="2005971" cy="1952117"/>
            <a:chOff x="0" y="0"/>
            <a:chExt cx="2674628" cy="2602823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t="1342" b="1342"/>
            <a:stretch>
              <a:fillRect/>
            </a:stretch>
          </p:blipFill>
          <p:spPr>
            <a:xfrm>
              <a:off x="0" y="0"/>
              <a:ext cx="2674628" cy="2602823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10945989" y="6475718"/>
            <a:ext cx="2005971" cy="1952117"/>
            <a:chOff x="0" y="0"/>
            <a:chExt cx="2674628" cy="2602823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/>
            <a:srcRect t="1342" b="1342"/>
            <a:stretch>
              <a:fillRect/>
            </a:stretch>
          </p:blipFill>
          <p:spPr>
            <a:xfrm>
              <a:off x="0" y="0"/>
              <a:ext cx="2674628" cy="2602823"/>
            </a:xfrm>
            <a:prstGeom prst="rect">
              <a:avLst/>
            </a:prstGeom>
          </p:spPr>
        </p:pic>
      </p:grpSp>
      <p:sp>
        <p:nvSpPr>
          <p:cNvPr id="12" name="TextBox 12"/>
          <p:cNvSpPr txBox="1"/>
          <p:nvPr/>
        </p:nvSpPr>
        <p:spPr>
          <a:xfrm>
            <a:off x="6339026" y="2805927"/>
            <a:ext cx="5609948" cy="40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50"/>
              </a:lnSpc>
              <a:spcBef>
                <a:spcPct val="0"/>
              </a:spcBef>
            </a:pPr>
            <a:r>
              <a:rPr lang="en-US" sz="2500" b="1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Aimen Munawar - PM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28700" y="993368"/>
            <a:ext cx="5901449" cy="1914300"/>
            <a:chOff x="0" y="0"/>
            <a:chExt cx="7868599" cy="2552399"/>
          </a:xfrm>
        </p:grpSpPr>
        <p:sp>
          <p:nvSpPr>
            <p:cNvPr id="14" name="TextBox 14"/>
            <p:cNvSpPr txBox="1"/>
            <p:nvPr/>
          </p:nvSpPr>
          <p:spPr>
            <a:xfrm>
              <a:off x="0" y="76200"/>
              <a:ext cx="7868599" cy="13377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Hierarchy</a:t>
              </a:r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2011140"/>
              <a:ext cx="7868599" cy="541260"/>
            </a:xfrm>
            <a:custGeom>
              <a:avLst/>
              <a:gdLst/>
              <a:ahLst/>
              <a:cxnLst/>
              <a:rect l="l" t="t" r="r" b="b"/>
              <a:pathLst>
                <a:path w="7868599" h="541260">
                  <a:moveTo>
                    <a:pt x="0" y="0"/>
                  </a:moveTo>
                  <a:lnTo>
                    <a:pt x="7868599" y="0"/>
                  </a:lnTo>
                  <a:lnTo>
                    <a:pt x="7868599" y="541259"/>
                  </a:lnTo>
                  <a:lnTo>
                    <a:pt x="0" y="5412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-163" t="-314976" r="-1726" b="-1066256"/>
              </a:stretch>
            </a:blipFill>
          </p:spPr>
          <p:txBody>
            <a:bodyPr/>
            <a:lstStyle/>
            <a:p>
              <a:endParaRPr lang="en-PK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3121749" y="8629349"/>
            <a:ext cx="5610389" cy="40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b="1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Hadia Ali, Aima Sibtain - Frontend Dev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122190" y="5564494"/>
            <a:ext cx="5609948" cy="40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50"/>
              </a:lnSpc>
              <a:spcBef>
                <a:spcPct val="0"/>
              </a:spcBef>
            </a:pPr>
            <a:r>
              <a:rPr lang="en-US" sz="2500" b="1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Maheen Khan - Backend Dev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144000" y="5564494"/>
            <a:ext cx="5609948" cy="40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50"/>
              </a:lnSpc>
              <a:spcBef>
                <a:spcPct val="0"/>
              </a:spcBef>
            </a:pPr>
            <a:r>
              <a:rPr lang="en-US" sz="2500" b="1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Sarmad Abassi - UI/UX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144000" y="8629349"/>
            <a:ext cx="5609948" cy="40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50"/>
              </a:lnSpc>
              <a:spcBef>
                <a:spcPct val="0"/>
              </a:spcBef>
            </a:pPr>
            <a:r>
              <a:rPr lang="en-US" sz="2500" b="1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Hasnain Ali - QA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612802" y="1610310"/>
          <a:ext cx="15062395" cy="8235428"/>
        </p:xfrm>
        <a:graphic>
          <a:graphicData uri="http://schemas.openxmlformats.org/drawingml/2006/table">
            <a:tbl>
              <a:tblPr/>
              <a:tblGrid>
                <a:gridCol w="392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94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12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310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40143"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FFFFFF"/>
                          </a:solidFill>
                          <a:latin typeface="Clear Sans Bold"/>
                          <a:ea typeface="Clear Sans Bold"/>
                          <a:cs typeface="Clear Sans Bold"/>
                          <a:sym typeface="Clear Sans Bold"/>
                        </a:rPr>
                        <a:t>Member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FFFFFF"/>
                          </a:solidFill>
                          <a:latin typeface="Clear Sans Bold"/>
                          <a:ea typeface="Clear Sans Bold"/>
                          <a:cs typeface="Clear Sans Bold"/>
                          <a:sym typeface="Clear Sans Bold"/>
                        </a:rPr>
                        <a:t>Role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FFFFFF"/>
                          </a:solidFill>
                          <a:latin typeface="Clear Sans Bold"/>
                          <a:ea typeface="Clear Sans Bold"/>
                          <a:cs typeface="Clear Sans Bold"/>
                          <a:sym typeface="Clear Sans Bold"/>
                        </a:rPr>
                        <a:t>Primary Focus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1">
                          <a:solidFill>
                            <a:srgbClr val="FFFFFF"/>
                          </a:solidFill>
                          <a:latin typeface="Clear Sans Bold"/>
                          <a:ea typeface="Clear Sans Bold"/>
                          <a:cs typeface="Clear Sans Bold"/>
                          <a:sym typeface="Clear Sans Bold"/>
                        </a:rPr>
                        <a:t>Example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3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1574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Aimen Munawar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Project Manager &amp; Backend Support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Planning, coordination, stakeholder comms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Progress tracking through Slack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1574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Maheen Khan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Backend Developer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APIs, DB design, server setup, deployment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Schema &amp; REST API design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37415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Hadia Ali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Frontend Developer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Auth flows, listings/dashboard UI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React components design using Tailwind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31574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Aima Sibtain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Frontend Developer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Cart, admin panel, checkout UI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React components design using Tailwind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31574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Sarmad Majeed Abbasi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UI/UX Designer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Wireframes, hi-fi prototypes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Creating hi-fi prototypes on Figma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31574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Hasnain Ali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QA Tester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Test cases, unit &amp; integration tests, UAT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Clear Sans"/>
                          <a:ea typeface="Clear Sans"/>
                          <a:cs typeface="Clear Sans"/>
                          <a:sym typeface="Clear Sans"/>
                        </a:rPr>
                        <a:t>Unit/Integration testing using Jest</a:t>
                      </a:r>
                      <a:endParaRPr lang="en-US" sz="1100"/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478385" y="307975"/>
            <a:ext cx="13044757" cy="113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7000" spc="-140">
                <a:solidFill>
                  <a:srgbClr val="1A237E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Key Responsibilities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506</Words>
  <Application>Microsoft Office PowerPoint</Application>
  <PresentationFormat>Custom</PresentationFormat>
  <Paragraphs>155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Hammersmith One</vt:lpstr>
      <vt:lpstr>Canva Sans Bold</vt:lpstr>
      <vt:lpstr>Arial</vt:lpstr>
      <vt:lpstr>Calibri</vt:lpstr>
      <vt:lpstr>Clear Sans</vt:lpstr>
      <vt:lpstr>Clear Sans Medium</vt:lpstr>
      <vt:lpstr>Clear Sans Bold</vt:lpstr>
      <vt:lpstr>Arimo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Plan </dc:title>
  <cp:lastModifiedBy>aimen munawar</cp:lastModifiedBy>
  <cp:revision>3</cp:revision>
  <dcterms:created xsi:type="dcterms:W3CDTF">2006-08-16T00:00:00Z</dcterms:created>
  <dcterms:modified xsi:type="dcterms:W3CDTF">2025-05-07T13:22:42Z</dcterms:modified>
  <dc:identifier>DAGmfhNyABk</dc:identifier>
</cp:coreProperties>
</file>

<file path=docProps/thumbnail.jpeg>
</file>